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Open Sans SemiBold"/>
      <p:regular r:id="rId25"/>
      <p:bold r:id="rId26"/>
      <p:italic r:id="rId27"/>
      <p:boldItalic r:id="rId28"/>
    </p:embeddedFont>
    <p:embeddedFont>
      <p:font typeface="Lexend Deca"/>
      <p:regular r:id="rId29"/>
      <p:bold r:id="rId30"/>
    </p:embeddedFont>
    <p:embeddedFont>
      <p:font typeface="Open Sans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SemiBold-bold.fntdata"/><Relationship Id="rId25" Type="http://schemas.openxmlformats.org/officeDocument/2006/relationships/font" Target="fonts/OpenSansSemiBold-regular.fntdata"/><Relationship Id="rId28" Type="http://schemas.openxmlformats.org/officeDocument/2006/relationships/font" Target="fonts/OpenSansSemiBold-boldItalic.fntdata"/><Relationship Id="rId27" Type="http://schemas.openxmlformats.org/officeDocument/2006/relationships/font" Target="fonts/OpenSansSemiBol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exendDec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Light-regular.fntdata"/><Relationship Id="rId30" Type="http://schemas.openxmlformats.org/officeDocument/2006/relationships/font" Target="fonts/LexendDeca-bold.fntdata"/><Relationship Id="rId11" Type="http://schemas.openxmlformats.org/officeDocument/2006/relationships/slide" Target="slides/slide7.xml"/><Relationship Id="rId33" Type="http://schemas.openxmlformats.org/officeDocument/2006/relationships/font" Target="fonts/OpenSansLight-italic.fntdata"/><Relationship Id="rId10" Type="http://schemas.openxmlformats.org/officeDocument/2006/relationships/slide" Target="slides/slide6.xml"/><Relationship Id="rId32" Type="http://schemas.openxmlformats.org/officeDocument/2006/relationships/font" Target="fonts/OpenSans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penSansLigh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aed9cf99f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aed9cf99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aed9cf99f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aed9cf99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invest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divest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Explore what is driving gasoline demand growth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aed9cf99f_0_1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aed9cf99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aed9cf99f_0_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aed9cf99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aed9cf99f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aed9cf99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aed9cf99f_0_1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aed9cf99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aed9cf99f_0_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aed9cf99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invest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divest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Explore what is driving gasoline demand growth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aed9cf99f_0_1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aed9cf99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aed9cf99f_0_1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aed9cf99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Howard, Texas, is one of the largest exporters of oil, so investing in infrastructure to further support its efforts may be wise. However, this model predicts one of the lowest demands there.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aed9cf99f_0_1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aed9cf99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aed9cf99f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aed9cf99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invest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divest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Explore what is driving gasoline demand growth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c7d20fad1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c7d20fad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aed9cf99f_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aed9cf99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aed9cf99f_0_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aed9cf99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invest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to divest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Explore what is driving gasoline demand growth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aed9cf99f_0_1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1aed9cf99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2030 Projected Fuel Use Increase Percentage for US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aed9cf99f_0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aed9cf99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aed9cf99f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aed9cf99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aed9cf99f_0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aed9cf99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64250" y="351375"/>
            <a:ext cx="7215600" cy="2467800"/>
          </a:xfrm>
          <a:prstGeom prst="rect">
            <a:avLst/>
          </a:prstGeom>
          <a:effectLst>
            <a:outerShdw blurRad="85725" rotWithShape="0" algn="bl" dir="5400000" dist="28575">
              <a:schemeClr val="dk1">
                <a:alpha val="38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449425" y="420325"/>
            <a:ext cx="8245200" cy="43029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678250" y="4277300"/>
            <a:ext cx="7787400" cy="44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2" name="Google Shape;62;p1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Only clouds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Transparent clouds">
  <p:cSld name="BLANK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Transparent city">
  <p:cSld name="BLANK_1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85800" y="2671914"/>
            <a:ext cx="77724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dk1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4"/>
          <p:cNvPicPr preferRelativeResize="0"/>
          <p:nvPr/>
        </p:nvPicPr>
        <p:blipFill rotWithShape="1">
          <a:blip r:embed="rId3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/>
          <p:nvPr>
            <p:ph idx="1" type="body"/>
          </p:nvPr>
        </p:nvSpPr>
        <p:spPr>
          <a:xfrm>
            <a:off x="1291100" y="0"/>
            <a:ext cx="6561900" cy="4113900"/>
          </a:xfrm>
          <a:prstGeom prst="rect">
            <a:avLst/>
          </a:prstGeom>
          <a:effectLst>
            <a:outerShdw blurRad="57150" rotWithShape="0" algn="bl" dir="5400000" dist="19050">
              <a:schemeClr val="dk1">
                <a:alpha val="2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⬩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◇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●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○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●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○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◇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449425" y="444800"/>
            <a:ext cx="8245200" cy="42492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890700" y="888100"/>
            <a:ext cx="36771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90700" y="1581150"/>
            <a:ext cx="3677100" cy="265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◇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890700" y="1200150"/>
            <a:ext cx="3502200" cy="27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751000" y="1200150"/>
            <a:ext cx="3502200" cy="27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" type="body"/>
          </p:nvPr>
        </p:nvSpPr>
        <p:spPr>
          <a:xfrm>
            <a:off x="890700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" name="Google Shape;45;p8"/>
          <p:cNvSpPr txBox="1"/>
          <p:nvPr>
            <p:ph idx="2" type="body"/>
          </p:nvPr>
        </p:nvSpPr>
        <p:spPr>
          <a:xfrm>
            <a:off x="3390025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3" type="body"/>
          </p:nvPr>
        </p:nvSpPr>
        <p:spPr>
          <a:xfrm>
            <a:off x="5889349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" name="Google Shape;51;p9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No city">
  <p:cSld name="TITLE_ONLY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5400000" dist="19050">
              <a:schemeClr val="dk1">
                <a:alpha val="10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⬩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55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◇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556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●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556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○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556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556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●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556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○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556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964250" y="351375"/>
            <a:ext cx="7215600" cy="246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Gas Demand by County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Gas Prices per State</a:t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Pruned original dataset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US package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Renamed columns for easy use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Interpolation</a:t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875" y="3120450"/>
            <a:ext cx="6386226" cy="179145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2030 Fuel Use Increase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Used regression to predict 2030 US fuel use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Divided 2016 fuel use by 2030 predicted use to get predicted percentage increase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Multiplied 2016 fuel use per capita by predicted percentage increase</a:t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797" y="2911925"/>
            <a:ext cx="3957350" cy="194625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2030 Gas Prices by State</a:t>
            </a:r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Ran a linear regression model for every state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Created a new dataframe with two columns: state and predicted 2030 gas price.</a:t>
            </a:r>
            <a:endParaRPr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4650" y="2636876"/>
            <a:ext cx="3683324" cy="227112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2030 County Population</a:t>
            </a:r>
            <a:endParaRPr/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Ran a linear regression for each county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Created a new dataframe.</a:t>
            </a:r>
            <a:endParaRPr/>
          </a:p>
        </p:txBody>
      </p:sp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2500" y="2996475"/>
            <a:ext cx="3565249" cy="190945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Merging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Merged datasets by county name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Multiplied (fuel use x population x gas price)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Stored in new column: “Demand”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Ordered “Demand” from highest to lowest</a:t>
            </a:r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25" y="2773551"/>
            <a:ext cx="7888551" cy="170462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14/20 top demand counties were in Texas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High consumption or population main determinants</a:t>
            </a:r>
            <a:endParaRPr/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375" y="2075475"/>
            <a:ext cx="6751226" cy="2724001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Data was available at different granularities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Old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Linear regression is not necessarily ideal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Some populations were projected to be negative, which is impossible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Population alone is not a </a:t>
            </a:r>
            <a:r>
              <a:rPr lang="en"/>
              <a:t>reliable</a:t>
            </a:r>
            <a:r>
              <a:rPr lang="en"/>
              <a:t> determinant of demand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Howard, Texas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It is wise to invest in gasoline infrastructure in counties with rapid population growth or high gasoline per capita use.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Especially Texas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However, determining where to invest involves taking a holistic view of all factors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64000">
              <a:srgbClr val="E8C4EC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idx="4294967295" type="ctrTitle"/>
          </p:nvPr>
        </p:nvSpPr>
        <p:spPr>
          <a:xfrm>
            <a:off x="1628550" y="1991850"/>
            <a:ext cx="5886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You!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Investigate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Determine w</a:t>
            </a:r>
            <a:r>
              <a:rPr lang="en"/>
              <a:t>here to invest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Determine where to divest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Explore what is driving gasoline demand growth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Question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What is the predicted demand for gasoline, by county, in $ (USD), in 2030?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Highest demand?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Lowest demand?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Wrangling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</a:t>
            </a:r>
            <a:endParaRPr/>
          </a:p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1"/>
          <p:cNvSpPr/>
          <p:nvPr/>
        </p:nvSpPr>
        <p:spPr>
          <a:xfrm>
            <a:off x="1114937" y="1524388"/>
            <a:ext cx="3294000" cy="947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2030 Projected Fuel Use Increase Percentage for US</a:t>
            </a:r>
            <a:endParaRPr sz="11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7" name="Google Shape;107;p21"/>
          <p:cNvSpPr/>
          <p:nvPr/>
        </p:nvSpPr>
        <p:spPr>
          <a:xfrm>
            <a:off x="4735045" y="1524388"/>
            <a:ext cx="3294000" cy="947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2016 Fuel Use per Capita per County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1114974" y="2671421"/>
            <a:ext cx="3294000" cy="947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Predicted 2030 Gas Price per State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9" name="Google Shape;109;p21"/>
          <p:cNvSpPr/>
          <p:nvPr/>
        </p:nvSpPr>
        <p:spPr>
          <a:xfrm>
            <a:off x="4735082" y="2671421"/>
            <a:ext cx="3294000" cy="947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Projected</a:t>
            </a:r>
            <a:r>
              <a:rPr lang="en"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2030 Population per County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Consumption per Capita (2016)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Original dataset contained mountains of energy-related data by county.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The county column had to be changed to prepare it for later merging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Remove “County,” after county name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Remove state code in county name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◇"/>
            </a:pPr>
            <a:r>
              <a:rPr lang="en"/>
              <a:t>Used US package for efficient wrangling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096" y="3784471"/>
            <a:ext cx="4340405" cy="114435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 County Population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Original dataset didn’t place all column titles on the same row, but didn’t need much pruning.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County name cleaned for later merging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Inverted table for analysis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Added “Number” column for time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Removed the “state” column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825" y="3420575"/>
            <a:ext cx="4910501" cy="145052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Fuel Use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Removed non-sequential early entries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Added “Numbers” column for years since 2000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/>
              <a:t>Removed information on diesel usage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6997" y="2708000"/>
            <a:ext cx="2306300" cy="205327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rsino template">
  <a:themeElements>
    <a:clrScheme name="Custom 347">
      <a:dk1>
        <a:srgbClr val="08153D"/>
      </a:dk1>
      <a:lt1>
        <a:srgbClr val="FFFFFF"/>
      </a:lt1>
      <a:dk2>
        <a:srgbClr val="6E8097"/>
      </a:dk2>
      <a:lt2>
        <a:srgbClr val="F1F3F5"/>
      </a:lt2>
      <a:accent1>
        <a:srgbClr val="1A80F9"/>
      </a:accent1>
      <a:accent2>
        <a:srgbClr val="7CB8F9"/>
      </a:accent2>
      <a:accent3>
        <a:srgbClr val="C4CCEC"/>
      </a:accent3>
      <a:accent4>
        <a:srgbClr val="23AED6"/>
      </a:accent4>
      <a:accent5>
        <a:srgbClr val="00AB5B"/>
      </a:accent5>
      <a:accent6>
        <a:srgbClr val="C6DC5D"/>
      </a:accent6>
      <a:hlink>
        <a:srgbClr val="14427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